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73" r:id="rId3"/>
    <p:sldId id="287" r:id="rId4"/>
    <p:sldId id="286" r:id="rId5"/>
    <p:sldId id="274" r:id="rId6"/>
    <p:sldId id="279" r:id="rId7"/>
    <p:sldId id="28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GEFEL\DatosSGEFEL$\Areas%20tematicas\Presupuestos%20de%20las%20EE.%20LL.-An&#225;lisis%20generales\EVOLUCI&#211;N%20AA%20y%20DD%20Clasificaci&#243;n%20Econ&#243;mic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pi\Ponencias\Tipos%20de%20inter&#233;s-FFPP-FFEELL-Evo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135509271018537E-2"/>
          <c:y val="0.17665975103734441"/>
          <c:w val="0.91174313896246839"/>
          <c:h val="0.6264228771196130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'Estructura Ingreso Local'!$C$17</c:f>
              <c:strCache>
                <c:ptCount val="1"/>
                <c:pt idx="0">
                  <c:v>Tributos
propios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'Estructura Ingreso Local'!$B$18:$B$23</c:f>
              <c:strCache>
                <c:ptCount val="6"/>
                <c:pt idx="0">
                  <c:v>Ayuntamientos     </c:v>
                </c:pt>
                <c:pt idx="1">
                  <c:v>Dip. Reg. Común   </c:v>
                </c:pt>
                <c:pt idx="2">
                  <c:v>Dip. Reg. Foral   </c:v>
                </c:pt>
                <c:pt idx="3">
                  <c:v>Cabildos Insulares</c:v>
                </c:pt>
                <c:pt idx="4">
                  <c:v>Consejos Insulares</c:v>
                </c:pt>
                <c:pt idx="5">
                  <c:v>TOTAL NACIONAL (*)</c:v>
                </c:pt>
              </c:strCache>
            </c:strRef>
          </c:cat>
          <c:val>
            <c:numRef>
              <c:f>'Estructura Ingreso Local'!$C$18:$C$23</c:f>
              <c:numCache>
                <c:formatCode>0.0%</c:formatCode>
                <c:ptCount val="6"/>
                <c:pt idx="0">
                  <c:v>0.59532937766171479</c:v>
                </c:pt>
                <c:pt idx="1">
                  <c:v>0.20000907009851079</c:v>
                </c:pt>
                <c:pt idx="2">
                  <c:v>0.9446659898236951</c:v>
                </c:pt>
                <c:pt idx="3">
                  <c:v>0.5756468633312668</c:v>
                </c:pt>
                <c:pt idx="4">
                  <c:v>0.10516981777850209</c:v>
                </c:pt>
                <c:pt idx="5">
                  <c:v>0.6211214341880138</c:v>
                </c:pt>
              </c:numCache>
            </c:numRef>
          </c:val>
        </c:ser>
        <c:ser>
          <c:idx val="1"/>
          <c:order val="1"/>
          <c:tx>
            <c:strRef>
              <c:f>'Estructura Ingreso Local'!$D$17</c:f>
              <c:strCache>
                <c:ptCount val="1"/>
                <c:pt idx="0">
                  <c:v>Ingresos
patrimoniales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86854460093896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8904538341157988E-2"/>
                  <c:y val="-3.87596899224813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8466353677621217E-2"/>
                  <c:y val="0.1124031007751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03599374021902E-2"/>
                  <c:y val="-7.105861064941390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6948356807511735E-2"/>
                  <c:y val="-3.87596899224820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28169014084507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'Estructura Ingreso Local'!$B$18:$B$23</c:f>
              <c:strCache>
                <c:ptCount val="6"/>
                <c:pt idx="0">
                  <c:v>Ayuntamientos     </c:v>
                </c:pt>
                <c:pt idx="1">
                  <c:v>Dip. Reg. Común   </c:v>
                </c:pt>
                <c:pt idx="2">
                  <c:v>Dip. Reg. Foral   </c:v>
                </c:pt>
                <c:pt idx="3">
                  <c:v>Cabildos Insulares</c:v>
                </c:pt>
                <c:pt idx="4">
                  <c:v>Consejos Insulares</c:v>
                </c:pt>
                <c:pt idx="5">
                  <c:v>TOTAL NACIONAL (*)</c:v>
                </c:pt>
              </c:strCache>
            </c:strRef>
          </c:cat>
          <c:val>
            <c:numRef>
              <c:f>'Estructura Ingreso Local'!$D$18:$D$23</c:f>
              <c:numCache>
                <c:formatCode>0.0%</c:formatCode>
                <c:ptCount val="6"/>
                <c:pt idx="0">
                  <c:v>2.5370752869878437E-2</c:v>
                </c:pt>
                <c:pt idx="1">
                  <c:v>7.6431099320400158E-3</c:v>
                </c:pt>
                <c:pt idx="2">
                  <c:v>3.0323024154717114E-4</c:v>
                </c:pt>
                <c:pt idx="3">
                  <c:v>3.9837985155982639E-3</c:v>
                </c:pt>
                <c:pt idx="4">
                  <c:v>9.0578685011679233E-3</c:v>
                </c:pt>
                <c:pt idx="5">
                  <c:v>1.8292053939072257E-2</c:v>
                </c:pt>
              </c:numCache>
            </c:numRef>
          </c:val>
        </c:ser>
        <c:ser>
          <c:idx val="2"/>
          <c:order val="2"/>
          <c:tx>
            <c:strRef>
              <c:f>'Estructura Ingreso Local'!$E$17</c:f>
              <c:strCache>
                <c:ptCount val="1"/>
                <c:pt idx="0">
                  <c:v>Ingresos por
transferencias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5.8685446009389741E-2"/>
                  <c:y val="-4.6511627906976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'Estructura Ingreso Local'!$B$18:$B$23</c:f>
              <c:strCache>
                <c:ptCount val="6"/>
                <c:pt idx="0">
                  <c:v>Ayuntamientos     </c:v>
                </c:pt>
                <c:pt idx="1">
                  <c:v>Dip. Reg. Común   </c:v>
                </c:pt>
                <c:pt idx="2">
                  <c:v>Dip. Reg. Foral   </c:v>
                </c:pt>
                <c:pt idx="3">
                  <c:v>Cabildos Insulares</c:v>
                </c:pt>
                <c:pt idx="4">
                  <c:v>Consejos Insulares</c:v>
                </c:pt>
                <c:pt idx="5">
                  <c:v>TOTAL NACIONAL (*)</c:v>
                </c:pt>
              </c:strCache>
            </c:strRef>
          </c:cat>
          <c:val>
            <c:numRef>
              <c:f>'Estructura Ingreso Local'!$E$18:$E$23</c:f>
              <c:numCache>
                <c:formatCode>0.0%</c:formatCode>
                <c:ptCount val="6"/>
                <c:pt idx="0">
                  <c:v>0.33137796843879436</c:v>
                </c:pt>
                <c:pt idx="1">
                  <c:v>0.68133783968893324</c:v>
                </c:pt>
                <c:pt idx="2">
                  <c:v>3.5336308938432995E-2</c:v>
                </c:pt>
                <c:pt idx="3">
                  <c:v>0.39184731598924349</c:v>
                </c:pt>
                <c:pt idx="4">
                  <c:v>0.77121748676667023</c:v>
                </c:pt>
                <c:pt idx="5">
                  <c:v>0.31214397574401703</c:v>
                </c:pt>
              </c:numCache>
            </c:numRef>
          </c:val>
        </c:ser>
        <c:ser>
          <c:idx val="3"/>
          <c:order val="3"/>
          <c:tx>
            <c:strRef>
              <c:f>'Estructura Ingreso Local'!$F$17</c:f>
              <c:strCache>
                <c:ptCount val="1"/>
                <c:pt idx="0">
                  <c:v>Ingresos
financieros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8904538341158058E-2"/>
                  <c:y val="-7.50442531892817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8466353677621217E-2"/>
                  <c:y val="-2.179088079106392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4773082942097026E-2"/>
                  <c:y val="-5.21607764145762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2816901408450703E-2"/>
                  <c:y val="8.2097295977519928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'Estructura Ingreso Local'!$B$18:$B$23</c:f>
              <c:strCache>
                <c:ptCount val="6"/>
                <c:pt idx="0">
                  <c:v>Ayuntamientos     </c:v>
                </c:pt>
                <c:pt idx="1">
                  <c:v>Dip. Reg. Común   </c:v>
                </c:pt>
                <c:pt idx="2">
                  <c:v>Dip. Reg. Foral   </c:v>
                </c:pt>
                <c:pt idx="3">
                  <c:v>Cabildos Insulares</c:v>
                </c:pt>
                <c:pt idx="4">
                  <c:v>Consejos Insulares</c:v>
                </c:pt>
                <c:pt idx="5">
                  <c:v>TOTAL NACIONAL (*)</c:v>
                </c:pt>
              </c:strCache>
            </c:strRef>
          </c:cat>
          <c:val>
            <c:numRef>
              <c:f>'Estructura Ingreso Local'!$F$18:$F$23</c:f>
              <c:numCache>
                <c:formatCode>0.0%</c:formatCode>
                <c:ptCount val="6"/>
                <c:pt idx="0">
                  <c:v>4.7921901029612302E-2</c:v>
                </c:pt>
                <c:pt idx="1">
                  <c:v>0.11100998028051599</c:v>
                </c:pt>
                <c:pt idx="2">
                  <c:v>1.9694470996324688E-2</c:v>
                </c:pt>
                <c:pt idx="3">
                  <c:v>2.852202216389145E-2</c:v>
                </c:pt>
                <c:pt idx="4">
                  <c:v>0.11455482695365972</c:v>
                </c:pt>
                <c:pt idx="5">
                  <c:v>4.8442536128896853E-2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6679600"/>
        <c:axId val="316679992"/>
      </c:barChart>
      <c:catAx>
        <c:axId val="31667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16679992"/>
        <c:crosses val="autoZero"/>
        <c:auto val="1"/>
        <c:lblAlgn val="ctr"/>
        <c:lblOffset val="100"/>
        <c:noMultiLvlLbl val="0"/>
      </c:catAx>
      <c:valAx>
        <c:axId val="316679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1667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 w="60325">
              <a:solidFill>
                <a:srgbClr val="FF0000"/>
              </a:solidFill>
            </a:ln>
          </c:spPr>
          <c:invertIfNegative val="0"/>
          <c:dLbls>
            <c:spPr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200" b="1" i="1">
                    <a:solidFill>
                      <a:srgbClr val="002060"/>
                    </a:solidFill>
                    <a:latin typeface="Arial Narrow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Hoja1!$O$5:$O$11</c:f>
              <c:strCache>
                <c:ptCount val="7"/>
                <c:pt idx="0">
                  <c:v>2012 (FFPP-1ª fase)</c:v>
                </c:pt>
                <c:pt idx="1">
                  <c:v>2013 (FFPP-2ª fase)</c:v>
                </c:pt>
                <c:pt idx="2">
                  <c:v>2013 (FFPP-3ª fase)</c:v>
                </c:pt>
                <c:pt idx="3">
                  <c:v>2015 (FFEELL-FFPP)</c:v>
                </c:pt>
                <c:pt idx="4">
                  <c:v>2016 (FFEELL-febrero)</c:v>
                </c:pt>
                <c:pt idx="5">
                  <c:v>2016 (FFEELL-junio)</c:v>
                </c:pt>
                <c:pt idx="6">
                  <c:v>2016 (FFEELL-dbre.)</c:v>
                </c:pt>
              </c:strCache>
            </c:strRef>
          </c:cat>
          <c:val>
            <c:numRef>
              <c:f>Hoja1!$P$5:$P$11</c:f>
              <c:numCache>
                <c:formatCode>0.000%</c:formatCode>
                <c:ptCount val="7"/>
                <c:pt idx="0">
                  <c:v>5.9390000000000172E-2</c:v>
                </c:pt>
                <c:pt idx="1">
                  <c:v>4.1700000000000022E-2</c:v>
                </c:pt>
                <c:pt idx="2">
                  <c:v>3.3399999999999999E-2</c:v>
                </c:pt>
                <c:pt idx="3">
                  <c:v>1.3110000000000023E-2</c:v>
                </c:pt>
                <c:pt idx="4">
                  <c:v>9.0600000000000177E-3</c:v>
                </c:pt>
                <c:pt idx="5">
                  <c:v>4.1800000000000014E-3</c:v>
                </c:pt>
                <c:pt idx="6">
                  <c:v>7.2400000000000173E-3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677640"/>
        <c:axId val="316684304"/>
      </c:barChart>
      <c:catAx>
        <c:axId val="316677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 i="1">
                <a:latin typeface="Arial Narrow" pitchFamily="34" charset="0"/>
              </a:defRPr>
            </a:pPr>
            <a:endParaRPr lang="es-ES"/>
          </a:p>
        </c:txPr>
        <c:crossAx val="316684304"/>
        <c:crosses val="autoZero"/>
        <c:auto val="1"/>
        <c:lblAlgn val="ctr"/>
        <c:lblOffset val="100"/>
        <c:noMultiLvlLbl val="0"/>
      </c:catAx>
      <c:valAx>
        <c:axId val="31668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.000%" sourceLinked="1"/>
        <c:majorTickMark val="out"/>
        <c:minorTickMark val="none"/>
        <c:tickLblPos val="nextTo"/>
        <c:txPr>
          <a:bodyPr/>
          <a:lstStyle/>
          <a:p>
            <a:pPr>
              <a:defRPr sz="1200" b="1" i="1">
                <a:latin typeface="Arial Narrow" pitchFamily="34" charset="0"/>
              </a:defRPr>
            </a:pPr>
            <a:endParaRPr lang="es-ES"/>
          </a:p>
        </c:txPr>
        <c:crossAx val="316677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2B6E4-DEC2-4087-9357-7F04008351A5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BF5DD-B6FB-40AC-B871-24099E5A98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7872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C77D47-A570-4B6C-95AB-796EAFE7C1DC}" type="slidenum">
              <a:rPr lang="es-ES" altLang="es-ES" smtClean="0">
                <a:solidFill>
                  <a:srgbClr val="000000"/>
                </a:solidFill>
              </a:rPr>
              <a:pPr/>
              <a:t>6</a:t>
            </a:fld>
            <a:endParaRPr lang="es-ES" altLang="es-ES" smtClean="0">
              <a:solidFill>
                <a:srgbClr val="000000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94412" cy="34290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1729773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85FF-399B-4E2D-9EF0-F12E33E66BE7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C744-53DB-40F5-AD69-8ED594CDFB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23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85FF-399B-4E2D-9EF0-F12E33E66BE7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C744-53DB-40F5-AD69-8ED594CDFB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361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85FF-399B-4E2D-9EF0-F12E33E66BE7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C744-53DB-40F5-AD69-8ED594CDFB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346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09600" y="1600203"/>
            <a:ext cx="13106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3731425"/>
      </p:ext>
    </p:extLst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85FF-399B-4E2D-9EF0-F12E33E66BE7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C744-53DB-40F5-AD69-8ED594CDFB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793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85FF-399B-4E2D-9EF0-F12E33E66BE7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C744-53DB-40F5-AD69-8ED594CDFB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18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85FF-399B-4E2D-9EF0-F12E33E66BE7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C744-53DB-40F5-AD69-8ED594CDFB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669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85FF-399B-4E2D-9EF0-F12E33E66BE7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C744-53DB-40F5-AD69-8ED594CDFB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30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85FF-399B-4E2D-9EF0-F12E33E66BE7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C744-53DB-40F5-AD69-8ED594CDFB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895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85FF-399B-4E2D-9EF0-F12E33E66BE7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C744-53DB-40F5-AD69-8ED594CDFB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16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85FF-399B-4E2D-9EF0-F12E33E66BE7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C744-53DB-40F5-AD69-8ED594CDFB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111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85FF-399B-4E2D-9EF0-F12E33E66BE7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C744-53DB-40F5-AD69-8ED594CDFB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38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D85FF-399B-4E2D-9EF0-F12E33E66BE7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BC744-53DB-40F5-AD69-8ED594CDFB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978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4025E0-037E-441E-AA4F-F01C61B1C777}" type="slidenum">
              <a:rPr lang="es-ES" smtClean="0"/>
              <a:pPr/>
              <a:t>1</a:t>
            </a:fld>
            <a:endParaRPr lang="es-ES" dirty="0" smtClean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39213" y="596054"/>
            <a:ext cx="10186776" cy="958845"/>
          </a:xfrm>
        </p:spPr>
        <p:txBody>
          <a:bodyPr>
            <a:noAutofit/>
          </a:bodyPr>
          <a:lstStyle/>
          <a:p>
            <a:r>
              <a:rPr lang="es-ES" altLang="es-ES" sz="2400" b="1" dirty="0" smtClean="0">
                <a:solidFill>
                  <a:srgbClr val="0070C0"/>
                </a:solidFill>
                <a:latin typeface="+mn-lt"/>
                <a:cs typeface="Andalus" pitchFamily="18" charset="-78"/>
              </a:rPr>
              <a:t>Contención del gasto público local</a:t>
            </a:r>
            <a:r>
              <a:rPr lang="es-ES" altLang="es-ES" sz="1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Andalus" pitchFamily="18" charset="-78"/>
              </a:rPr>
              <a:t/>
            </a:r>
            <a:br>
              <a:rPr lang="es-ES" altLang="es-ES" sz="1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Andalus" pitchFamily="18" charset="-78"/>
              </a:rPr>
            </a:br>
            <a:r>
              <a:rPr lang="es-ES" altLang="es-ES" sz="1800" b="1" i="1" dirty="0" smtClean="0">
                <a:solidFill>
                  <a:srgbClr val="0070C0"/>
                </a:solidFill>
                <a:cs typeface="Andalus" pitchFamily="18" charset="-78"/>
              </a:rPr>
              <a:t>Gastos de Ayuntamientos y Diputaciones (Reg. Común, Consejos y Cabildos Insulares) con datos presentados (AG+OOAA): Evolución </a:t>
            </a:r>
            <a:r>
              <a:rPr lang="es-ES" altLang="es-ES" sz="1800" b="1" i="1" dirty="0" smtClean="0">
                <a:solidFill>
                  <a:srgbClr val="0070C0"/>
                </a:solidFill>
                <a:cs typeface="Andalus" pitchFamily="18" charset="-78"/>
              </a:rPr>
              <a:t>2011-2015. Fuente: Ministerio de Hacienda y Función Pública</a:t>
            </a:r>
            <a:endParaRPr lang="es-ES" altLang="es-ES" sz="1800" b="1" i="1" dirty="0">
              <a:solidFill>
                <a:srgbClr val="0070C0"/>
              </a:solidFill>
              <a:latin typeface="Arial Narrow" panose="020B0606020202030204" pitchFamily="34" charset="0"/>
              <a:cs typeface="Andalus" pitchFamily="18" charset="-78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755024" y="1876662"/>
            <a:ext cx="24297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 smtClean="0">
                <a:solidFill>
                  <a:prstClr val="black"/>
                </a:solidFill>
                <a:latin typeface="Calibri"/>
              </a:rPr>
              <a:t>Tasas de variación interanual (en %)</a:t>
            </a:r>
            <a:endParaRPr lang="es-ES" sz="1200" i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341792"/>
              </p:ext>
            </p:extLst>
          </p:nvPr>
        </p:nvGraphicFramePr>
        <p:xfrm>
          <a:off x="1128586" y="2279780"/>
          <a:ext cx="7685901" cy="4002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890"/>
                <a:gridCol w="2691133"/>
                <a:gridCol w="958477"/>
                <a:gridCol w="958477"/>
                <a:gridCol w="958477"/>
                <a:gridCol w="958477"/>
                <a:gridCol w="84997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Cap.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Gastos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2012/2011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2013/2012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2014/2013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2015/2014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952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Gastos de personal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-10,06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2,12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1,11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3,47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-3,91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Gastos corrientes en bienes  y servicios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1,74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-7,87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2,04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0,91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-3,49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Gastos financieros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30,09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9,16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-2,66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-41,81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-19,56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Transferencias corrientes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-0,16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2,73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2,04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5,67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10,59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Fondo de contingencia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Operaciones Corrientes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-3,00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-1,75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1,46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1,12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-2,23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Inversiones reales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-39,13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-16,39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17,06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13,45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-32,41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Transferencias de capital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-36,91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-7,59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35,25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1,35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-20,09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Operaciones de Capital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-38,77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>
                          <a:effectLst/>
                          <a:latin typeface="Arial Narrow" panose="020B0606020202030204" pitchFamily="34" charset="0"/>
                        </a:rPr>
                        <a:t>-14,91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20,40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>
                          <a:effectLst/>
                          <a:latin typeface="Arial Narrow" panose="020B0606020202030204" pitchFamily="34" charset="0"/>
                        </a:rPr>
                        <a:t>10,96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-30,39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Operaciones  no Financieras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-10,14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-3,54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3,74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2,49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-7,85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Activos financieros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224,26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-53,20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-10,93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67,15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125,94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Pasivos financieros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32,45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19,12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56,37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-19,54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98,50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Operaciones Financieras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>
                          <a:effectLst/>
                          <a:latin typeface="Arial Narrow" panose="020B0606020202030204" pitchFamily="34" charset="0"/>
                        </a:rPr>
                        <a:t>47,95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6,31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51,12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-15,56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>
                          <a:effectLst/>
                          <a:latin typeface="Arial Narrow" panose="020B0606020202030204" pitchFamily="34" charset="0"/>
                        </a:rPr>
                        <a:t>100,72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07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Total gastos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-6,80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-2,65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8,45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-0,02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-1,62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96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4025E0-037E-441E-AA4F-F01C61B1C777}" type="slidenum">
              <a:rPr lang="es-ES" smtClean="0"/>
              <a:pPr/>
              <a:t>2</a:t>
            </a:fld>
            <a:endParaRPr lang="es-ES" dirty="0" smtClean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35974" y="596054"/>
            <a:ext cx="10290015" cy="958845"/>
          </a:xfrm>
        </p:spPr>
        <p:txBody>
          <a:bodyPr>
            <a:noAutofit/>
          </a:bodyPr>
          <a:lstStyle/>
          <a:p>
            <a:r>
              <a:rPr lang="es-ES" altLang="es-ES" sz="2400" b="1" dirty="0" smtClean="0">
                <a:solidFill>
                  <a:srgbClr val="0070C0"/>
                </a:solidFill>
                <a:latin typeface="+mn-lt"/>
                <a:cs typeface="Andalus" pitchFamily="18" charset="-78"/>
              </a:rPr>
              <a:t>Incremento del ingreso público local</a:t>
            </a:r>
            <a:r>
              <a:rPr lang="es-ES" altLang="es-ES" sz="1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Andalus" pitchFamily="18" charset="-78"/>
              </a:rPr>
              <a:t/>
            </a:r>
            <a:br>
              <a:rPr lang="es-ES" altLang="es-ES" sz="1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Andalus" pitchFamily="18" charset="-78"/>
              </a:rPr>
            </a:br>
            <a:r>
              <a:rPr lang="es-ES" altLang="es-ES" sz="1800" b="1" i="1" dirty="0" smtClean="0">
                <a:solidFill>
                  <a:srgbClr val="0070C0"/>
                </a:solidFill>
                <a:cs typeface="Andalus" pitchFamily="18" charset="-78"/>
              </a:rPr>
              <a:t>Ingresos de Ayuntamientos y Diputaciones (Reg. Común, Consejos y Cabildos Insulares) con datos presentados (AG+OOAA): Evolución </a:t>
            </a:r>
            <a:r>
              <a:rPr lang="es-ES" altLang="es-ES" sz="1800" b="1" i="1" dirty="0" smtClean="0">
                <a:solidFill>
                  <a:srgbClr val="0070C0"/>
                </a:solidFill>
                <a:cs typeface="Andalus" pitchFamily="18" charset="-78"/>
              </a:rPr>
              <a:t>2011-2015. Fuente: Ministerio de Hacienda y Función Pública</a:t>
            </a:r>
            <a:endParaRPr lang="es-ES" altLang="es-ES" sz="1800" b="1" i="1" dirty="0">
              <a:solidFill>
                <a:srgbClr val="0070C0"/>
              </a:solidFill>
              <a:latin typeface="Arial Narrow" panose="020B0606020202030204" pitchFamily="34" charset="0"/>
              <a:cs typeface="Andalus" pitchFamily="18" charset="-78"/>
            </a:endParaRPr>
          </a:p>
        </p:txBody>
      </p:sp>
      <p:sp>
        <p:nvSpPr>
          <p:cNvPr id="6" name="8 CuadroTexto"/>
          <p:cNvSpPr txBox="1"/>
          <p:nvPr/>
        </p:nvSpPr>
        <p:spPr>
          <a:xfrm>
            <a:off x="1755024" y="1876662"/>
            <a:ext cx="24297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 smtClean="0">
                <a:solidFill>
                  <a:prstClr val="black"/>
                </a:solidFill>
                <a:latin typeface="Calibri"/>
              </a:rPr>
              <a:t>Tasas de variación interanual (en %)</a:t>
            </a:r>
            <a:endParaRPr lang="es-ES" sz="1200" i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943002"/>
              </p:ext>
            </p:extLst>
          </p:nvPr>
        </p:nvGraphicFramePr>
        <p:xfrm>
          <a:off x="815545" y="2323992"/>
          <a:ext cx="6820931" cy="4008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985"/>
                <a:gridCol w="2594919"/>
                <a:gridCol w="774356"/>
                <a:gridCol w="708454"/>
                <a:gridCol w="724930"/>
                <a:gridCol w="807308"/>
                <a:gridCol w="691979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Cap.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Ingresos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2012/2011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>
                          <a:effectLst/>
                          <a:latin typeface="Arial Narrow" panose="020B0606020202030204" pitchFamily="34" charset="0"/>
                        </a:rPr>
                        <a:t>2013/2012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2014/2013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>
                          <a:effectLst/>
                          <a:latin typeface="Arial Narrow" panose="020B0606020202030204" pitchFamily="34" charset="0"/>
                        </a:rPr>
                        <a:t>2015/2014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0033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Impuestos directos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7,25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6,05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4,09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2,39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21,22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Impuestos indirectos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-8,40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8,88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-6,70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7,95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0,45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Tasas, precios públicos y otros ingresos 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-1,86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-1,05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-0,59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-2,26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-5,64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Transferencias corrientes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-0,41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6,25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-0,19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3,03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8,81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Ingresos patrimoniales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-16,69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-0,42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13,22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-23,42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-28,08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Operaciones Corrientes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1,25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4,83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1,89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1,96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10,26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Enajenación de inversiones reales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-18,30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-28,04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20,93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16,77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-16,98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Transferencias de capital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-44,37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-7,58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13,74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-6,18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-45,14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Operaciones de Capital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>
                          <a:effectLst/>
                          <a:latin typeface="Arial Narrow" panose="020B0606020202030204" pitchFamily="34" charset="0"/>
                        </a:rPr>
                        <a:t>-41,45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-10,78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>
                          <a:effectLst/>
                          <a:latin typeface="Arial Narrow" panose="020B0606020202030204" pitchFamily="34" charset="0"/>
                        </a:rPr>
                        <a:t>14,65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>
                          <a:effectLst/>
                          <a:latin typeface="Arial Narrow" panose="020B0606020202030204" pitchFamily="34" charset="0"/>
                        </a:rPr>
                        <a:t>-3,13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>
                          <a:effectLst/>
                          <a:latin typeface="Arial Narrow" panose="020B0606020202030204" pitchFamily="34" charset="0"/>
                        </a:rPr>
                        <a:t>-41,98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Operaciones  no Financieras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-2,01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4,12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2,39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1,74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6,28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Activos financieros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122,46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-35,26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-0,69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87,05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167,56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Pasivos financieros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302,70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-77,90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50,44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-16,21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12,19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Operaciones Financieras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>
                          <a:effectLst/>
                          <a:latin typeface="Arial Narrow" panose="020B0606020202030204" pitchFamily="34" charset="0"/>
                        </a:rPr>
                        <a:t>288,98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>
                          <a:effectLst/>
                          <a:latin typeface="Arial Narrow" panose="020B0606020202030204" pitchFamily="34" charset="0"/>
                        </a:rPr>
                        <a:t>-76,04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>
                          <a:effectLst/>
                          <a:latin typeface="Arial Narrow" panose="020B0606020202030204" pitchFamily="34" charset="0"/>
                        </a:rPr>
                        <a:t>44,42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-7,86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>
                          <a:effectLst/>
                          <a:latin typeface="Arial Narrow" panose="020B0606020202030204" pitchFamily="34" charset="0"/>
                        </a:rPr>
                        <a:t>24,01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Total ingresos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11,88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-9,18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4,23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1,15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7,12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34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3677" y="275077"/>
            <a:ext cx="10690123" cy="648072"/>
          </a:xfrm>
        </p:spPr>
        <p:txBody>
          <a:bodyPr>
            <a:normAutofit fontScale="90000"/>
          </a:bodyPr>
          <a:lstStyle/>
          <a:p>
            <a:r>
              <a:rPr lang="es-ES" sz="2400" b="1" dirty="0" smtClean="0">
                <a:solidFill>
                  <a:schemeClr val="accent1"/>
                </a:solidFill>
              </a:rPr>
              <a:t>El ingreso de los </a:t>
            </a:r>
            <a:r>
              <a:rPr lang="es-ES" sz="2400" b="1" dirty="0" smtClean="0">
                <a:solidFill>
                  <a:schemeClr val="accent1"/>
                </a:solidFill>
              </a:rPr>
              <a:t>ayuntamientos. Datos </a:t>
            </a:r>
            <a:r>
              <a:rPr lang="es-ES" sz="2400" b="1" dirty="0" smtClean="0">
                <a:solidFill>
                  <a:schemeClr val="accent1"/>
                </a:solidFill>
              </a:rPr>
              <a:t>de liquidaciones de presupuestos de </a:t>
            </a:r>
            <a:r>
              <a:rPr lang="es-ES" sz="2400" b="1" dirty="0" smtClean="0">
                <a:solidFill>
                  <a:schemeClr val="accent1"/>
                </a:solidFill>
              </a:rPr>
              <a:t>2015.</a:t>
            </a:r>
            <a:br>
              <a:rPr lang="es-ES" sz="2400" b="1" dirty="0" smtClean="0">
                <a:solidFill>
                  <a:schemeClr val="accent1"/>
                </a:solidFill>
              </a:rPr>
            </a:br>
            <a:r>
              <a:rPr lang="es-ES" sz="2400" b="1" dirty="0" smtClean="0">
                <a:solidFill>
                  <a:schemeClr val="accent1"/>
                </a:solidFill>
              </a:rPr>
              <a:t>Fuente: Ministerio de Hacienda y Función Pública.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0A4FE-67EE-4E0B-A5CC-D9D90970EC9C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062484" y="5911702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3822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431455"/>
              </p:ext>
            </p:extLst>
          </p:nvPr>
        </p:nvGraphicFramePr>
        <p:xfrm>
          <a:off x="1090678" y="1468840"/>
          <a:ext cx="7698760" cy="5084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7706"/>
                <a:gridCol w="1067267"/>
                <a:gridCol w="1302767"/>
                <a:gridCol w="1701020"/>
              </a:tblGrid>
              <a:tr h="231868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946" marT="79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946" marT="79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946" marT="79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( Importes en miles de € )</a:t>
                      </a:r>
                      <a:endParaRPr lang="es-ES" sz="1400" b="0" i="1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946" marT="7946" marB="0" anchor="b"/>
                </a:tc>
              </a:tr>
              <a:tr h="64127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Conceptos de ingresos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946" marT="7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Importe</a:t>
                      </a:r>
                      <a:b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(miles de € 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946" marT="7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% sobre </a:t>
                      </a:r>
                      <a:b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b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INGRESOS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946" marT="7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% sobre </a:t>
                      </a:r>
                      <a:b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TOTAL INGRESOS</a:t>
                      </a:r>
                      <a:b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s-ES" sz="1400" b="1" u="none" strike="noStrike" dirty="0">
                          <a:effectLst/>
                          <a:latin typeface="Arial Narrow" panose="020B0606020202030204" pitchFamily="34" charset="0"/>
                        </a:rPr>
                        <a:t>NO FINANCIEROS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946" marT="7946" marB="0" anchor="ctr"/>
                </a:tc>
              </a:tr>
              <a:tr h="1743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IBI                                         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13.379.132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27,38%</a:t>
                      </a:r>
                      <a:endParaRPr lang="es-ES" sz="14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28,76%</a:t>
                      </a:r>
                      <a:endParaRPr lang="es-ES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1743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IVTM                                        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2.198.768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4,50%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4,73%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1743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IIVTNU                                      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2.615.518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5,35%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5,62%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1743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IAE                                         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1.406.227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2,88%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3,02%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1743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Resto Imp. Directos                        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440.966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0,90%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0,95%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1743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ICIO                                       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528.927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1,08%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1,14%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1743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Resto Imp. Indirectos                      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864.528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1,77%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1,86%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1743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Tasas                                      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5.042.423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10,32%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10,84%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1743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Precios públicos                           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598.995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1,23%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1,29%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1743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Resto Capítulo 3                           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2.011.991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4,12%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4,33%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1743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Ingresos Patrimoniales (Cap. 5 y 6)        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1.239.601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2,54%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2,66%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1743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Transferencias corrientes de la AGE        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10.678.830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21,86%</a:t>
                      </a:r>
                      <a:endParaRPr lang="es-ES" sz="14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22,96%</a:t>
                      </a:r>
                      <a:endParaRPr lang="es-ES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1743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Transferencias corrientes de las CC. AA.   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2.982.070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6,10%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6,41%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1743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Transferencias corrientes de las Diputaciones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708.356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1,45%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1,52%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1743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Transferencias corrientes otros sectores   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301.930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0,62%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0,65%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18305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Transferencias de capital                  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1.519.765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3,11%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3,27%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20048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INGRESOS NO FINANCIEROS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46.518.026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95,21%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100,00%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214547" marT="7946" marB="0" anchor="ctr"/>
                </a:tc>
              </a:tr>
              <a:tr h="18305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Ingresos Financieros (cap. 8 y 9)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2.341.438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4,79%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</a:tr>
              <a:tr h="20048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TOTAL INGRESOS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516" marR="794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48.859.465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100,00%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46" marR="71516" marT="794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9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70153" y="722788"/>
            <a:ext cx="10604091" cy="648072"/>
          </a:xfrm>
        </p:spPr>
        <p:txBody>
          <a:bodyPr>
            <a:normAutofit fontScale="90000"/>
          </a:bodyPr>
          <a:lstStyle/>
          <a:p>
            <a:r>
              <a:rPr lang="es-ES" sz="2400" b="1" dirty="0" smtClean="0">
                <a:solidFill>
                  <a:schemeClr val="accent1"/>
                </a:solidFill>
              </a:rPr>
              <a:t>Estructura del ingreso de las EELL</a:t>
            </a:r>
            <a:r>
              <a:rPr lang="es-ES" sz="2400" b="1" dirty="0" smtClean="0">
                <a:solidFill>
                  <a:schemeClr val="accent1"/>
                </a:solidFill>
              </a:rPr>
              <a:t>. Datos </a:t>
            </a:r>
            <a:r>
              <a:rPr lang="es-ES" sz="2400" b="1" dirty="0" smtClean="0">
                <a:solidFill>
                  <a:schemeClr val="accent1"/>
                </a:solidFill>
              </a:rPr>
              <a:t>de liquidaciones de presupuestos de </a:t>
            </a:r>
            <a:r>
              <a:rPr lang="es-ES" sz="2400" b="1" dirty="0" smtClean="0">
                <a:solidFill>
                  <a:schemeClr val="accent1"/>
                </a:solidFill>
              </a:rPr>
              <a:t>2015</a:t>
            </a:r>
            <a:br>
              <a:rPr lang="es-ES" sz="2400" b="1" dirty="0" smtClean="0">
                <a:solidFill>
                  <a:schemeClr val="accent1"/>
                </a:solidFill>
              </a:rPr>
            </a:br>
            <a:r>
              <a:rPr lang="es-ES" sz="2400" b="1" dirty="0" smtClean="0">
                <a:solidFill>
                  <a:schemeClr val="accent1"/>
                </a:solidFill>
              </a:rPr>
              <a:t>Fuente: Ministerio de Hacienda y Función Pública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0A4FE-67EE-4E0B-A5CC-D9D90970EC9C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062484" y="5911702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3822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203390"/>
              </p:ext>
            </p:extLst>
          </p:nvPr>
        </p:nvGraphicFramePr>
        <p:xfrm>
          <a:off x="1156997" y="1734340"/>
          <a:ext cx="8705460" cy="4543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152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4025E0-037E-441E-AA4F-F01C61B1C777}" type="slidenum">
              <a:rPr lang="es-ES" smtClean="0"/>
              <a:pPr/>
              <a:t>5</a:t>
            </a:fld>
            <a:endParaRPr lang="es-ES" dirty="0" smtClean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45690" y="596054"/>
            <a:ext cx="9980299" cy="958845"/>
          </a:xfrm>
        </p:spPr>
        <p:txBody>
          <a:bodyPr>
            <a:noAutofit/>
          </a:bodyPr>
          <a:lstStyle/>
          <a:p>
            <a:r>
              <a:rPr lang="es-ES" altLang="es-ES" sz="2400" b="1" dirty="0" smtClean="0">
                <a:solidFill>
                  <a:srgbClr val="0070C0"/>
                </a:solidFill>
                <a:latin typeface="+mn-lt"/>
                <a:cs typeface="Andalus" pitchFamily="18" charset="-78"/>
              </a:rPr>
              <a:t>Reducción progresiva del sector público local desde </a:t>
            </a:r>
            <a:r>
              <a:rPr lang="es-ES" altLang="es-ES" sz="2400" b="1" dirty="0" smtClean="0">
                <a:solidFill>
                  <a:srgbClr val="0070C0"/>
                </a:solidFill>
                <a:latin typeface="+mn-lt"/>
                <a:cs typeface="Andalus" pitchFamily="18" charset="-78"/>
              </a:rPr>
              <a:t>1996 </a:t>
            </a:r>
            <a:r>
              <a:rPr lang="es-ES" altLang="es-ES" sz="2400" b="1" dirty="0" smtClean="0">
                <a:solidFill>
                  <a:srgbClr val="0070C0"/>
                </a:solidFill>
                <a:latin typeface="+mn-lt"/>
                <a:cs typeface="Andalus" pitchFamily="18" charset="-78"/>
              </a:rPr>
              <a:t>y </a:t>
            </a:r>
            <a:r>
              <a:rPr lang="es-ES" altLang="es-ES" sz="2400" b="1" dirty="0" smtClean="0">
                <a:solidFill>
                  <a:srgbClr val="0070C0"/>
                </a:solidFill>
                <a:latin typeface="+mn-lt"/>
                <a:cs typeface="Andalus" pitchFamily="18" charset="-78"/>
              </a:rPr>
              <a:t>2016</a:t>
            </a:r>
            <a:br>
              <a:rPr lang="es-ES" altLang="es-ES" sz="2400" b="1" dirty="0" smtClean="0">
                <a:solidFill>
                  <a:srgbClr val="0070C0"/>
                </a:solidFill>
                <a:latin typeface="+mn-lt"/>
                <a:cs typeface="Andalus" pitchFamily="18" charset="-78"/>
              </a:rPr>
            </a:br>
            <a:r>
              <a:rPr lang="es-ES" altLang="es-ES" sz="2400" b="1" dirty="0" smtClean="0">
                <a:solidFill>
                  <a:srgbClr val="0070C0"/>
                </a:solidFill>
                <a:latin typeface="+mn-lt"/>
                <a:cs typeface="Andalus" pitchFamily="18" charset="-78"/>
              </a:rPr>
              <a:t>Fuente: Ministerio de Hacienda y Función Pública</a:t>
            </a:r>
            <a:endParaRPr lang="es-ES" altLang="es-ES" sz="1800" b="1" i="1" dirty="0">
              <a:solidFill>
                <a:srgbClr val="0070C0"/>
              </a:solidFill>
              <a:latin typeface="Arial Narrow" panose="020B0606020202030204" pitchFamily="34" charset="0"/>
              <a:cs typeface="Andalus" pitchFamily="18" charset="-78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80" y="1850273"/>
            <a:ext cx="8290174" cy="459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3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15314" y="5399089"/>
            <a:ext cx="2136775" cy="44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buFont typeface="Times New Roman" pitchFamily="18" charset="0"/>
              <a:buNone/>
            </a:pPr>
            <a:endParaRPr lang="es-ES" altLang="es-ES" sz="1200" b="1" i="1">
              <a:solidFill>
                <a:srgbClr val="0000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  <a:buFont typeface="Times New Roman" pitchFamily="18" charset="0"/>
              <a:buNone/>
            </a:pPr>
            <a:endParaRPr lang="es-ES" altLang="es-ES" sz="1200" b="1" i="1">
              <a:solidFill>
                <a:srgbClr val="993300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376488" y="1847850"/>
            <a:ext cx="8291512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30000"/>
              </a:lnSpc>
              <a:spcBef>
                <a:spcPct val="20000"/>
              </a:spcBef>
              <a:buFont typeface="Times New Roman" pitchFamily="18" charset="0"/>
              <a:buNone/>
            </a:pPr>
            <a:endParaRPr lang="es-ES" altLang="es-ES" sz="3900" b="1">
              <a:solidFill>
                <a:srgbClr val="993300"/>
              </a:solidFill>
              <a:latin typeface="Arial Narrow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631505" y="620688"/>
            <a:ext cx="7717015" cy="52322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/>
          </a:gradFill>
          <a:ln w="6350" cap="rnd">
            <a:solidFill>
              <a:schemeClr val="tx1"/>
            </a:solidFill>
          </a:ln>
          <a:scene3d>
            <a:camera prst="isometricOffAxis2Left">
              <a:rot lat="0" lon="600000" rev="0"/>
            </a:camera>
            <a:lightRig rig="chilly" dir="t"/>
          </a:scene3d>
          <a:sp3d>
            <a:bevelT w="95250" h="88900" prst="relaxedInset"/>
            <a:bevelB w="88900" h="88900" prst="relaxedInse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rgbClr val="C00000"/>
                </a:solidFill>
                <a:latin typeface="Arial Narrow" pitchFamily="34" charset="0"/>
              </a:rPr>
              <a:t>TIPOS DE INTERÉS DE PRÉSTAMOS CON EL FFEELL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8256240" y="6309321"/>
            <a:ext cx="2311400" cy="365125"/>
          </a:xfrm>
          <a:prstGeom prst="rect">
            <a:avLst/>
          </a:prstGeom>
        </p:spPr>
        <p:txBody>
          <a:bodyPr/>
          <a:lstStyle/>
          <a:p>
            <a:fld id="{6FCFC6EF-8CE4-4107-A727-4C28F4754FC7}" type="slidenum">
              <a:rPr lang="es-ES" smtClean="0"/>
              <a:pPr/>
              <a:t>6</a:t>
            </a:fld>
            <a:endParaRPr lang="es-ES" dirty="0"/>
          </a:p>
        </p:txBody>
      </p:sp>
      <p:graphicFrame>
        <p:nvGraphicFramePr>
          <p:cNvPr id="8" name="2 Gráfico"/>
          <p:cNvGraphicFramePr/>
          <p:nvPr>
            <p:extLst>
              <p:ext uri="{D42A27DB-BD31-4B8C-83A1-F6EECF244321}">
                <p14:modId xmlns:p14="http://schemas.microsoft.com/office/powerpoint/2010/main" val="928408636"/>
              </p:ext>
            </p:extLst>
          </p:nvPr>
        </p:nvGraphicFramePr>
        <p:xfrm>
          <a:off x="1631504" y="1612815"/>
          <a:ext cx="8856984" cy="469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1631503" y="1178836"/>
            <a:ext cx="8028691" cy="9588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altLang="es-ES" sz="2400" b="1" dirty="0" smtClean="0">
                <a:solidFill>
                  <a:srgbClr val="0070C0"/>
                </a:solidFill>
                <a:cs typeface="Andalus" pitchFamily="18" charset="-78"/>
              </a:rPr>
              <a:t>Fuente: Ministerio de Hacienda y Función Pública</a:t>
            </a:r>
            <a:endParaRPr lang="es-ES" altLang="es-ES" sz="1800" b="1" i="1" dirty="0">
              <a:solidFill>
                <a:srgbClr val="0070C0"/>
              </a:solidFill>
              <a:latin typeface="Arial Narrow" panose="020B0606020202030204" pitchFamily="34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904947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905" y="480159"/>
            <a:ext cx="9470709" cy="648072"/>
          </a:xfrm>
        </p:spPr>
        <p:txBody>
          <a:bodyPr>
            <a:normAutofit fontScale="90000"/>
          </a:bodyPr>
          <a:lstStyle/>
          <a:p>
            <a:r>
              <a:rPr lang="es-ES" sz="2400" b="1" dirty="0" smtClean="0">
                <a:solidFill>
                  <a:schemeClr val="accent1"/>
                </a:solidFill>
              </a:rPr>
              <a:t>La participación de las EELL en tributos del Estado </a:t>
            </a:r>
            <a:r>
              <a:rPr lang="es-ES" sz="2400" b="1" dirty="0" smtClean="0">
                <a:solidFill>
                  <a:schemeClr val="accent1"/>
                </a:solidFill>
              </a:rPr>
              <a:t/>
            </a:r>
            <a:br>
              <a:rPr lang="es-ES" sz="2400" b="1" dirty="0" smtClean="0">
                <a:solidFill>
                  <a:schemeClr val="accent1"/>
                </a:solidFill>
              </a:rPr>
            </a:br>
            <a:r>
              <a:rPr lang="es-ES" sz="2400" b="1" dirty="0" smtClean="0">
                <a:solidFill>
                  <a:schemeClr val="accent1"/>
                </a:solidFill>
              </a:rPr>
              <a:t>Fuente: Ministerio de Hacienda y Función Pública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0A4FE-67EE-4E0B-A5CC-D9D90970EC9C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062484" y="5911702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3822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928039"/>
              </p:ext>
            </p:extLst>
          </p:nvPr>
        </p:nvGraphicFramePr>
        <p:xfrm>
          <a:off x="593125" y="1664583"/>
          <a:ext cx="8995717" cy="3017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83801"/>
                <a:gridCol w="1162988"/>
                <a:gridCol w="1124464"/>
                <a:gridCol w="112446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FINANCIACIÓN DE LAS ENTIDADES LOCALES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effectLst/>
                        </a:rPr>
                        <a:t>PGE 2017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effectLst/>
                        </a:rPr>
                        <a:t>PGE 2011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effectLst/>
                        </a:rPr>
                        <a:t>Δ (%)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Entregas a cuenta Municipios (modelo general o de variables)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4.478,09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3.913,26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effectLst/>
                        </a:rPr>
                        <a:t>14,4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Entregas a cuenta Municipios (modelo de cesión)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effectLst/>
                        </a:rPr>
                        <a:t>6.002,19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5.014,27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19,7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Entregas a cuenta Provincias y entes asimilados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effectLst/>
                        </a:rPr>
                        <a:t>5.049,84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effectLst/>
                        </a:rPr>
                        <a:t>4.293,89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17,6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effectLst/>
                        </a:rPr>
                        <a:t>Entregas a cuenta cesión de impuestos estatales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1.728,62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effectLst/>
                        </a:rPr>
                        <a:t>1.522,66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13,5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effectLst/>
                        </a:rPr>
                        <a:t>Liquidación definitiva de ejercicios anteriores (año n-2)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710,16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effectLst/>
                        </a:rPr>
                        <a:t>A deducir: Reintegros de liquidaciones de 2008 y 2009 (considerando el fraccionamiento en 240, 120, 108 o 60 mensualidades, según los casos)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-271,88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-305,15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10,9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TOTAL PRESUPUESTO INICIAL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effectLst/>
                        </a:rPr>
                        <a:t>17.697,02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effectLst/>
                        </a:rPr>
                        <a:t>14.438,93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22,6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8027033" y="1216363"/>
            <a:ext cx="1890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6695" marR="356235" algn="r">
              <a:spcAft>
                <a:spcPts val="0"/>
              </a:spcAft>
            </a:pPr>
            <a:r>
              <a:rPr lang="es-ES" i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Millones de €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696</Words>
  <PresentationFormat>Panorámica</PresentationFormat>
  <Paragraphs>354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Andalus</vt:lpstr>
      <vt:lpstr>Arial</vt:lpstr>
      <vt:lpstr>Arial Narrow</vt:lpstr>
      <vt:lpstr>Calibri</vt:lpstr>
      <vt:lpstr>Calibri Light</vt:lpstr>
      <vt:lpstr>Times New Roman</vt:lpstr>
      <vt:lpstr>Tema de Office</vt:lpstr>
      <vt:lpstr>Contención del gasto público local Gastos de Ayuntamientos y Diputaciones (Reg. Común, Consejos y Cabildos Insulares) con datos presentados (AG+OOAA): Evolución 2011-2015. Fuente: Ministerio de Hacienda y Función Pública</vt:lpstr>
      <vt:lpstr>Incremento del ingreso público local Ingresos de Ayuntamientos y Diputaciones (Reg. Común, Consejos y Cabildos Insulares) con datos presentados (AG+OOAA): Evolución 2011-2015. Fuente: Ministerio de Hacienda y Función Pública</vt:lpstr>
      <vt:lpstr>El ingreso de los ayuntamientos. Datos de liquidaciones de presupuestos de 2015. Fuente: Ministerio de Hacienda y Función Pública.</vt:lpstr>
      <vt:lpstr>Estructura del ingreso de las EELL. Datos de liquidaciones de presupuestos de 2015 Fuente: Ministerio de Hacienda y Función Pública</vt:lpstr>
      <vt:lpstr>Reducción progresiva del sector público local desde 1996 y 2016 Fuente: Ministerio de Hacienda y Función Pública</vt:lpstr>
      <vt:lpstr>Presentación de PowerPoint</vt:lpstr>
      <vt:lpstr>La participación de las EELL en tributos del Estado  Fuente: Ministerio de Hacienda y Función Pública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terms:created xsi:type="dcterms:W3CDTF">2017-05-12T06:11:06Z</dcterms:created>
  <dcterms:modified xsi:type="dcterms:W3CDTF">2017-10-16T06:21:38Z</dcterms:modified>
</cp:coreProperties>
</file>